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6858000" cy="9144000" type="screen4x3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54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622" cy="493555"/>
          </a:xfrm>
          <a:prstGeom prst="rect">
            <a:avLst/>
          </a:prstGeom>
        </p:spPr>
        <p:txBody>
          <a:bodyPr vert="horz" lIns="90658" tIns="45329" rIns="90658" bIns="453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1"/>
            <a:ext cx="2918622" cy="493555"/>
          </a:xfrm>
          <a:prstGeom prst="rect">
            <a:avLst/>
          </a:prstGeom>
        </p:spPr>
        <p:txBody>
          <a:bodyPr vert="horz" lIns="90658" tIns="45329" rIns="90658" bIns="45329" rtlCol="0"/>
          <a:lstStyle>
            <a:lvl1pPr algn="r">
              <a:defRPr sz="1200"/>
            </a:lvl1pPr>
          </a:lstStyle>
          <a:p>
            <a:fld id="{12F31763-8224-44A8-A421-14C462AA1C0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42950"/>
            <a:ext cx="27733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8" tIns="45329" rIns="90658" bIns="453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2" y="4689555"/>
            <a:ext cx="5387983" cy="4441989"/>
          </a:xfrm>
          <a:prstGeom prst="rect">
            <a:avLst/>
          </a:prstGeom>
        </p:spPr>
        <p:txBody>
          <a:bodyPr vert="horz" lIns="90658" tIns="45329" rIns="90658" bIns="4532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532"/>
            <a:ext cx="2918622" cy="493554"/>
          </a:xfrm>
          <a:prstGeom prst="rect">
            <a:avLst/>
          </a:prstGeom>
        </p:spPr>
        <p:txBody>
          <a:bodyPr vert="horz" lIns="90658" tIns="45329" rIns="90658" bIns="453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7532"/>
            <a:ext cx="2918622" cy="493554"/>
          </a:xfrm>
          <a:prstGeom prst="rect">
            <a:avLst/>
          </a:prstGeom>
        </p:spPr>
        <p:txBody>
          <a:bodyPr vert="horz" lIns="90658" tIns="45329" rIns="90658" bIns="45329" rtlCol="0" anchor="b"/>
          <a:lstStyle>
            <a:lvl1pPr algn="r">
              <a:defRPr sz="1200"/>
            </a:lvl1pPr>
          </a:lstStyle>
          <a:p>
            <a:fld id="{CD82BDD9-5686-4F88-8486-9FC3AE10A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323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2BDD9-5686-4F88-8486-9FC3AE10A8C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605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10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45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81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98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08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10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89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4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87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87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2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CF14-3B46-4DE2-B4BC-BA7A9D5946D6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EAB15-509D-4998-9623-B7641718C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35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雲 25"/>
          <p:cNvSpPr/>
          <p:nvPr/>
        </p:nvSpPr>
        <p:spPr>
          <a:xfrm rot="840880">
            <a:off x="3036497" y="3415230"/>
            <a:ext cx="3780483" cy="3158254"/>
          </a:xfrm>
          <a:prstGeom prst="cloud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8640" y="1187624"/>
            <a:ext cx="6475330" cy="1214844"/>
          </a:xfrm>
          <a:ln w="9525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algn="l"/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北陸中央病院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では、「いつも生活習慣病予防健診を受けているけれど、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もう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少し詳しい検査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も受けてみたい・・・」という声にお応えして、令和</a:t>
            </a:r>
            <a:r>
              <a:rPr kumimoji="1"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kumimoji="1"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年度より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「生活習慣病予防健診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ドックコース」を設定し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ました。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腹部超音波検査や血液検査など、より充実した内容で、「生活習慣病予防健診」の補助を使って受診していただけます。ご希望の方は、オプション検査希望表にてお申し込み下さい。</a:t>
            </a:r>
            <a:endParaRPr kumimoji="1"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28141" y="62180"/>
            <a:ext cx="6552728" cy="6167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/>
              <a:t>生活習慣病予防健診</a:t>
            </a:r>
            <a:r>
              <a:rPr lang="ja-JP" altLang="en-US" sz="2000" b="1" dirty="0"/>
              <a:t>＋</a:t>
            </a:r>
            <a:r>
              <a:rPr lang="ja-JP" altLang="en-US" sz="2000" b="1" dirty="0" smtClean="0"/>
              <a:t>ドック</a:t>
            </a:r>
            <a:r>
              <a:rPr kumimoji="1" lang="ja-JP" altLang="en-US" sz="2000" b="1" dirty="0" smtClean="0"/>
              <a:t>コースのご案内</a:t>
            </a:r>
            <a:endParaRPr kumimoji="1" lang="ja-JP" altLang="en-US" sz="20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42972" y="3631308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＋</a:t>
            </a:r>
            <a:endParaRPr kumimoji="1" lang="ja-JP" altLang="en-US" sz="20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2756" y="2564722"/>
            <a:ext cx="66234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■　終了時間　</a:t>
            </a:r>
            <a:r>
              <a:rPr lang="ja-JP" altLang="en-US" b="1" dirty="0" smtClean="0"/>
              <a:t>　</a:t>
            </a:r>
            <a:r>
              <a:rPr lang="en-US" altLang="ja-JP" b="1" dirty="0" smtClean="0"/>
              <a:t>13:00</a:t>
            </a:r>
            <a:r>
              <a:rPr lang="ja-JP" altLang="en-US" dirty="0" smtClean="0"/>
              <a:t>　頃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生活習慣病予防健診と同じ</a:t>
            </a:r>
            <a:endParaRPr lang="en-US" altLang="ja-JP" dirty="0" smtClean="0"/>
          </a:p>
          <a:p>
            <a:endParaRPr lang="en-US" altLang="ja-JP" sz="600" dirty="0" smtClean="0"/>
          </a:p>
          <a:p>
            <a:r>
              <a:rPr lang="ja-JP" altLang="en-US" dirty="0" smtClean="0"/>
              <a:t>■　</a:t>
            </a:r>
            <a:r>
              <a:rPr kumimoji="1" lang="ja-JP" altLang="en-US" dirty="0" smtClean="0"/>
              <a:t>料金　　　　　自己負担額　　</a:t>
            </a:r>
            <a:r>
              <a:rPr lang="en-US" altLang="ja-JP" b="1" dirty="0" smtClean="0"/>
              <a:t>15,182</a:t>
            </a:r>
            <a:r>
              <a:rPr kumimoji="1" lang="ja-JP" altLang="en-US" dirty="0" smtClean="0"/>
              <a:t>　円（税込）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基本料金のみ</a:t>
            </a:r>
            <a:endParaRPr kumimoji="1" lang="en-US" altLang="ja-JP" sz="1200" b="1" dirty="0" smtClean="0">
              <a:solidFill>
                <a:srgbClr val="FF0000"/>
              </a:solidFill>
            </a:endParaRPr>
          </a:p>
          <a:p>
            <a:endParaRPr lang="en-US" altLang="ja-JP" sz="600" dirty="0"/>
          </a:p>
          <a:p>
            <a:r>
              <a:rPr lang="ja-JP" altLang="en-US" dirty="0" smtClean="0"/>
              <a:t>■　</a:t>
            </a:r>
            <a:r>
              <a:rPr kumimoji="1" lang="ja-JP" altLang="en-US" dirty="0" smtClean="0"/>
              <a:t>検査項目</a:t>
            </a:r>
            <a:endParaRPr kumimoji="1" lang="ja-JP" altLang="en-US" sz="2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0415" y="7590329"/>
            <a:ext cx="657583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b="1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3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kumimoji="1" lang="ja-JP" altLang="en-US" sz="1300" b="1" dirty="0" smtClean="0">
                <a:latin typeface="HG丸ｺﾞｼｯｸM-PRO" pitchFamily="50" charset="-128"/>
                <a:ea typeface="HG丸ｺﾞｼｯｸM-PRO" pitchFamily="50" charset="-128"/>
              </a:rPr>
              <a:t>乳がん検診、子宮頸がん検診も合わせて受診できます。（別途料金がかかります）</a:t>
            </a:r>
            <a:endParaRPr kumimoji="1" lang="ja-JP" altLang="en-US" sz="13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6826" y="724218"/>
            <a:ext cx="686482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～協会けんぽの補助を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使って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、人間ドックを受けてみませんか？～</a:t>
            </a:r>
            <a:endParaRPr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9420" y="3754419"/>
            <a:ext cx="2299290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生活</a:t>
            </a:r>
            <a:r>
              <a:rPr lang="ja-JP" altLang="en-US" sz="1200" dirty="0" smtClean="0"/>
              <a:t>習慣病</a:t>
            </a:r>
            <a:r>
              <a:rPr lang="ja-JP" altLang="en-US" sz="1200" dirty="0"/>
              <a:t>予防健</a:t>
            </a:r>
            <a:r>
              <a:rPr lang="ja-JP" altLang="en-US" sz="1200" dirty="0" smtClean="0"/>
              <a:t>診</a:t>
            </a:r>
            <a:r>
              <a:rPr lang="ja-JP" altLang="en-US" sz="1200" dirty="0"/>
              <a:t>一般項目</a:t>
            </a:r>
            <a:endParaRPr kumimoji="1" lang="en-US" altLang="ja-JP" sz="12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88659" y="3715376"/>
            <a:ext cx="1192111" cy="338554"/>
          </a:xfrm>
          <a:prstGeom prst="rect">
            <a:avLst/>
          </a:prstGeom>
          <a:solidFill>
            <a:schemeClr val="bg1"/>
          </a:solidFill>
          <a:ln w="317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ドック</a:t>
            </a:r>
            <a:r>
              <a:rPr lang="ja-JP" altLang="en-US" sz="1600" b="1" dirty="0" smtClean="0"/>
              <a:t>検査</a:t>
            </a:r>
            <a:endParaRPr kumimoji="1" lang="en-US" altLang="ja-JP" sz="1600" b="1" dirty="0" smtClean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199420" y="4181448"/>
            <a:ext cx="2823490" cy="2171273"/>
            <a:chOff x="3933056" y="3552855"/>
            <a:chExt cx="2823490" cy="2171273"/>
          </a:xfrm>
        </p:grpSpPr>
        <p:sp>
          <p:nvSpPr>
            <p:cNvPr id="20" name="メモ 19"/>
            <p:cNvSpPr/>
            <p:nvPr/>
          </p:nvSpPr>
          <p:spPr>
            <a:xfrm>
              <a:off x="3933056" y="3552855"/>
              <a:ext cx="2736303" cy="2171273"/>
            </a:xfrm>
            <a:prstGeom prst="foldedCorne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138300" y="3707904"/>
              <a:ext cx="261824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/>
                <a:t>・身体計測</a:t>
              </a:r>
              <a:endParaRPr kumimoji="1" lang="en-US" altLang="ja-JP" sz="1200" dirty="0" smtClean="0"/>
            </a:p>
            <a:p>
              <a:r>
                <a:rPr lang="ja-JP" altLang="en-US" sz="1200" dirty="0" smtClean="0"/>
                <a:t>・血圧測定</a:t>
              </a:r>
              <a:endParaRPr lang="en-US" altLang="ja-JP" sz="1200" dirty="0" smtClean="0"/>
            </a:p>
            <a:p>
              <a:r>
                <a:rPr kumimoji="1" lang="ja-JP" altLang="en-US" sz="1200" dirty="0" smtClean="0"/>
                <a:t>・尿検査</a:t>
              </a:r>
              <a:endParaRPr kumimoji="1" lang="en-US" altLang="ja-JP" sz="1200" dirty="0" smtClean="0"/>
            </a:p>
            <a:p>
              <a:r>
                <a:rPr lang="ja-JP" altLang="en-US" sz="1200" dirty="0" smtClean="0"/>
                <a:t>・便潜血反応検査</a:t>
              </a:r>
              <a:endParaRPr lang="en-US" altLang="ja-JP" sz="1200" dirty="0" smtClean="0"/>
            </a:p>
            <a:p>
              <a:r>
                <a:rPr kumimoji="1" lang="ja-JP" altLang="en-US" sz="1200" dirty="0" smtClean="0"/>
                <a:t>・血液検査</a:t>
              </a:r>
              <a:endParaRPr kumimoji="1" lang="en-US" altLang="ja-JP" sz="1200" dirty="0" smtClean="0"/>
            </a:p>
            <a:p>
              <a:r>
                <a:rPr lang="ja-JP" altLang="en-US" sz="1200" dirty="0" smtClean="0"/>
                <a:t>・心電図検査</a:t>
              </a:r>
              <a:endParaRPr lang="en-US" altLang="ja-JP" sz="1200" dirty="0" smtClean="0"/>
            </a:p>
            <a:p>
              <a:r>
                <a:rPr kumimoji="1" lang="ja-JP" altLang="en-US" sz="1200" dirty="0" smtClean="0"/>
                <a:t>・胸部レントゲン検査</a:t>
              </a:r>
              <a:endParaRPr kumimoji="1" lang="en-US" altLang="ja-JP" sz="1200" dirty="0" smtClean="0"/>
            </a:p>
            <a:p>
              <a:r>
                <a:rPr lang="ja-JP" altLang="en-US" sz="1200" dirty="0" smtClean="0"/>
                <a:t>・胃部レントゲン検査</a:t>
              </a:r>
              <a:r>
                <a:rPr kumimoji="1" lang="en-US" altLang="ja-JP" sz="1000" dirty="0" smtClean="0"/>
                <a:t>※</a:t>
              </a:r>
              <a:r>
                <a:rPr kumimoji="1" lang="ja-JP" altLang="en-US" sz="1000" dirty="0" smtClean="0"/>
                <a:t>胃カメラ変更可</a:t>
              </a:r>
              <a:endParaRPr kumimoji="1" lang="en-US" altLang="ja-JP" sz="1000" dirty="0" smtClean="0"/>
            </a:p>
            <a:p>
              <a:r>
                <a:rPr lang="ja-JP" altLang="en-US" sz="1200" dirty="0" smtClean="0"/>
                <a:t>・診察</a:t>
              </a:r>
              <a:endParaRPr kumimoji="1" lang="ja-JP" altLang="en-US" sz="1200" dirty="0"/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199420" y="6573267"/>
            <a:ext cx="6397932" cy="86177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参考</a:t>
            </a:r>
            <a:r>
              <a:rPr lang="en-US" altLang="ja-JP" sz="1200" dirty="0" smtClean="0"/>
              <a:t>※</a:t>
            </a:r>
          </a:p>
          <a:p>
            <a:r>
              <a:rPr lang="ja-JP" altLang="en-US" sz="1400" dirty="0" smtClean="0"/>
              <a:t>当院人間ドック通常料金　</a:t>
            </a:r>
            <a:r>
              <a:rPr lang="en-US" altLang="ja-JP" sz="1400" dirty="0" smtClean="0"/>
              <a:t>36,300</a:t>
            </a:r>
            <a:r>
              <a:rPr lang="ja-JP" altLang="en-US" sz="1400" dirty="0" smtClean="0"/>
              <a:t>円～　→　</a:t>
            </a:r>
            <a:r>
              <a:rPr lang="ja-JP" altLang="en-US" sz="1200" dirty="0" smtClean="0"/>
              <a:t>生活習慣病予防健診</a:t>
            </a:r>
            <a:r>
              <a:rPr lang="ja-JP" altLang="en-US" sz="1200" dirty="0"/>
              <a:t>＋</a:t>
            </a:r>
            <a:r>
              <a:rPr lang="ja-JP" altLang="en-US" sz="1200" dirty="0" smtClean="0"/>
              <a:t>ドックコースだと</a:t>
            </a:r>
            <a:endParaRPr lang="en-US" altLang="ja-JP" sz="1200" dirty="0"/>
          </a:p>
          <a:p>
            <a:pPr algn="ctr"/>
            <a:r>
              <a:rPr lang="ja-JP" altLang="en-US" sz="1200" b="1" dirty="0" smtClean="0"/>
              <a:t>基本料金　</a:t>
            </a:r>
            <a:r>
              <a:rPr lang="en-US" altLang="ja-JP" sz="2400" dirty="0" smtClean="0"/>
              <a:t>15,182</a:t>
            </a:r>
            <a:r>
              <a:rPr lang="ja-JP" altLang="en-US" sz="2400" dirty="0" smtClean="0"/>
              <a:t>円！</a:t>
            </a:r>
            <a:endParaRPr lang="en-US" altLang="ja-JP" sz="24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65837" y="4061008"/>
            <a:ext cx="28191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★胃透視→胃カメラ検査変更無料</a:t>
            </a:r>
            <a:endParaRPr kumimoji="1" lang="en-US" altLang="ja-JP" sz="1400" dirty="0" smtClean="0"/>
          </a:p>
          <a:p>
            <a:endParaRPr kumimoji="1" lang="en-US" altLang="ja-JP" sz="1400" dirty="0" smtClean="0"/>
          </a:p>
          <a:p>
            <a:r>
              <a:rPr kumimoji="1" lang="ja-JP" altLang="en-US" sz="1400" dirty="0" smtClean="0"/>
              <a:t>★腹部超音波検査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　　　　　　＋</a:t>
            </a:r>
            <a:endParaRPr lang="en-US" altLang="ja-JP" sz="1400" dirty="0" smtClean="0"/>
          </a:p>
          <a:p>
            <a:r>
              <a:rPr lang="ja-JP" altLang="en-US" sz="1400" dirty="0" smtClean="0"/>
              <a:t>★血液検査追加項目（</a:t>
            </a:r>
            <a:r>
              <a:rPr lang="en-US" altLang="ja-JP" sz="1400" dirty="0" smtClean="0"/>
              <a:t>HbA1</a:t>
            </a:r>
            <a:r>
              <a:rPr lang="ja-JP" altLang="en-US" sz="1400" dirty="0" smtClean="0"/>
              <a:t>ｃなど）</a:t>
            </a:r>
            <a:endParaRPr lang="en-US" altLang="ja-JP" sz="1050" dirty="0" smtClean="0"/>
          </a:p>
          <a:p>
            <a:r>
              <a:rPr lang="ja-JP" altLang="en-US" sz="1400" dirty="0" smtClean="0"/>
              <a:t>　　　　　　＋</a:t>
            </a:r>
            <a:endParaRPr lang="en-US" altLang="ja-JP" sz="1400" dirty="0" smtClean="0"/>
          </a:p>
          <a:p>
            <a:r>
              <a:rPr lang="ja-JP" altLang="en-US" sz="1400" dirty="0" smtClean="0"/>
              <a:t>☆</a:t>
            </a:r>
            <a:r>
              <a:rPr lang="en-US" altLang="ja-JP" sz="1400" dirty="0"/>
              <a:t>PSA</a:t>
            </a:r>
            <a:r>
              <a:rPr lang="ja-JP" altLang="en-US" sz="1400" dirty="0" smtClean="0"/>
              <a:t>検査（前立腺）（男性）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</a:t>
            </a:r>
            <a:r>
              <a:rPr lang="en-US" altLang="ja-JP" sz="1400" dirty="0" smtClean="0"/>
              <a:t>or</a:t>
            </a:r>
          </a:p>
          <a:p>
            <a:r>
              <a:rPr lang="ja-JP" altLang="en-US" sz="1400" dirty="0" smtClean="0"/>
              <a:t>☆骨密度検査（前腕）（女性）</a:t>
            </a:r>
            <a:endParaRPr lang="en-US" altLang="ja-JP" sz="1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756" y="8335100"/>
            <a:ext cx="6912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ご予約・お問い合わせはコチラ　→　公立学校共済組合北陸中央病院健康管理</a:t>
            </a:r>
            <a:r>
              <a:rPr lang="ja-JP" altLang="en-US" sz="1400" dirty="0" smtClean="0"/>
              <a:t>センター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　　　　　　　　　　　　　　　　　　　　　　　　　　　</a:t>
            </a:r>
            <a:r>
              <a:rPr lang="en-US" altLang="ja-JP" sz="1400" dirty="0" smtClean="0"/>
              <a:t>TEL</a:t>
            </a:r>
            <a:r>
              <a:rPr lang="ja-JP" altLang="en-US" sz="1400" dirty="0"/>
              <a:t>：</a:t>
            </a:r>
            <a:r>
              <a:rPr lang="en-US" altLang="ja-JP" sz="1400" dirty="0"/>
              <a:t>0766-67-5950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：</a:t>
            </a:r>
            <a:r>
              <a:rPr lang="en-US" altLang="ja-JP" sz="1400" dirty="0"/>
              <a:t>0766-67-5955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13561" y="5104827"/>
            <a:ext cx="24143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b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900" b="1" dirty="0" smtClean="0">
                <a:solidFill>
                  <a:srgbClr val="FF0000"/>
                </a:solidFill>
              </a:rPr>
              <a:t>感染症検査は含まれておりません。</a:t>
            </a:r>
            <a:endParaRPr kumimoji="1" lang="ja-JP" altLang="en-US" sz="9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0415" y="7929012"/>
            <a:ext cx="698477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その他オプション検査を追加した場合も、別途料金がかかります。</a:t>
            </a:r>
            <a:endParaRPr kumimoji="1" lang="ja-JP" altLang="en-US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158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137</Words>
  <Application>Microsoft Office PowerPoint</Application>
  <PresentationFormat>画面に合わせる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HG丸ｺﾞｼｯｸM-PRO</vt:lpstr>
      <vt:lpstr>ＭＳ Ｐゴシック</vt:lpstr>
      <vt:lpstr>Arial</vt:lpstr>
      <vt:lpstr>Calibri</vt:lpstr>
      <vt:lpstr>Office ​​テーマ</vt:lpstr>
      <vt:lpstr>　北陸中央病院では、「いつも生活習慣病予防健診を受けているけれど、もう少し詳しい検査も受けてみたい・・・」という声にお応えして、令和4年度より「生活習慣病予防健診＋ドックコース」を設定しました。 　腹部超音波検査や血液検査など、より充実した内容で、「生活習慣病予防健診」の補助を使って受診していただけます。ご希望の方は、オプション検査希望表にてお申し込み下さい。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当院では、平成28年12月より、「生活習慣病予防健診」と同日に脳検査も実施出来るコースを新たに設定させていただきました。</dc:title>
  <dc:creator>WSE042</dc:creator>
  <cp:lastModifiedBy>WSE405</cp:lastModifiedBy>
  <cp:revision>63</cp:revision>
  <cp:lastPrinted>2025-02-28T06:05:25Z</cp:lastPrinted>
  <dcterms:created xsi:type="dcterms:W3CDTF">2016-10-25T03:21:52Z</dcterms:created>
  <dcterms:modified xsi:type="dcterms:W3CDTF">2025-02-28T06:06:03Z</dcterms:modified>
</cp:coreProperties>
</file>