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1" r:id="rId2"/>
  </p:sldIdLst>
  <p:sldSz cx="6858000" cy="9144000" type="screen4x3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3018" y="10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449" cy="496253"/>
          </a:xfrm>
          <a:prstGeom prst="rect">
            <a:avLst/>
          </a:prstGeom>
        </p:spPr>
        <p:txBody>
          <a:bodyPr vert="horz" lIns="91298" tIns="45649" rIns="91298" bIns="4564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642" y="1"/>
            <a:ext cx="2945449" cy="496253"/>
          </a:xfrm>
          <a:prstGeom prst="rect">
            <a:avLst/>
          </a:prstGeom>
        </p:spPr>
        <p:txBody>
          <a:bodyPr vert="horz" lIns="91298" tIns="45649" rIns="91298" bIns="45649" rtlCol="0"/>
          <a:lstStyle>
            <a:lvl1pPr algn="r">
              <a:defRPr sz="1200"/>
            </a:lvl1pPr>
          </a:lstStyle>
          <a:p>
            <a:fld id="{12F31763-8224-44A8-A421-14C462AA1C00}" type="datetimeFigureOut">
              <a:rPr kumimoji="1" lang="ja-JP" altLang="en-US" smtClean="0"/>
              <a:t>2023/2/20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003425" y="746125"/>
            <a:ext cx="2790825" cy="37195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98" tIns="45649" rIns="91298" bIns="45649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085" y="4715193"/>
            <a:ext cx="5437507" cy="4466274"/>
          </a:xfrm>
          <a:prstGeom prst="rect">
            <a:avLst/>
          </a:prstGeom>
        </p:spPr>
        <p:txBody>
          <a:bodyPr vert="horz" lIns="91298" tIns="45649" rIns="91298" bIns="45649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800"/>
            <a:ext cx="2945449" cy="496252"/>
          </a:xfrm>
          <a:prstGeom prst="rect">
            <a:avLst/>
          </a:prstGeom>
        </p:spPr>
        <p:txBody>
          <a:bodyPr vert="horz" lIns="91298" tIns="45649" rIns="91298" bIns="4564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642" y="9428800"/>
            <a:ext cx="2945449" cy="496252"/>
          </a:xfrm>
          <a:prstGeom prst="rect">
            <a:avLst/>
          </a:prstGeom>
        </p:spPr>
        <p:txBody>
          <a:bodyPr vert="horz" lIns="91298" tIns="45649" rIns="91298" bIns="45649" rtlCol="0" anchor="b"/>
          <a:lstStyle>
            <a:lvl1pPr algn="r">
              <a:defRPr sz="1200"/>
            </a:lvl1pPr>
          </a:lstStyle>
          <a:p>
            <a:fld id="{CD82BDD9-5686-4F88-8486-9FC3AE10A8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43233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H30.4.9</a:t>
            </a:r>
            <a:r>
              <a:rPr kumimoji="1" lang="ja-JP" altLang="en-US" dirty="0" smtClean="0"/>
              <a:t>　発送（社保）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82BDD9-5686-4F88-8486-9FC3AE10A8C7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26051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BCF14-3B46-4DE2-B4BC-BA7A9D5946D6}" type="datetimeFigureOut">
              <a:rPr kumimoji="1" lang="ja-JP" altLang="en-US" smtClean="0"/>
              <a:t>2023/2/20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EAB15-509D-4998-9623-B7641718C5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9107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BCF14-3B46-4DE2-B4BC-BA7A9D5946D6}" type="datetimeFigureOut">
              <a:rPr kumimoji="1" lang="ja-JP" altLang="en-US" smtClean="0"/>
              <a:t>2023/2/20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EAB15-509D-4998-9623-B7641718C5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6455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BCF14-3B46-4DE2-B4BC-BA7A9D5946D6}" type="datetimeFigureOut">
              <a:rPr kumimoji="1" lang="ja-JP" altLang="en-US" smtClean="0"/>
              <a:t>2023/2/20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EAB15-509D-4998-9623-B7641718C5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8814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BCF14-3B46-4DE2-B4BC-BA7A9D5946D6}" type="datetimeFigureOut">
              <a:rPr kumimoji="1" lang="ja-JP" altLang="en-US" smtClean="0"/>
              <a:t>2023/2/20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EAB15-509D-4998-9623-B7641718C5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8980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BCF14-3B46-4DE2-B4BC-BA7A9D5946D6}" type="datetimeFigureOut">
              <a:rPr kumimoji="1" lang="ja-JP" altLang="en-US" smtClean="0"/>
              <a:t>2023/2/20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EAB15-509D-4998-9623-B7641718C5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8081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BCF14-3B46-4DE2-B4BC-BA7A9D5946D6}" type="datetimeFigureOut">
              <a:rPr kumimoji="1" lang="ja-JP" altLang="en-US" smtClean="0"/>
              <a:t>2023/2/20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EAB15-509D-4998-9623-B7641718C5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2105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BCF14-3B46-4DE2-B4BC-BA7A9D5946D6}" type="datetimeFigureOut">
              <a:rPr kumimoji="1" lang="ja-JP" altLang="en-US" smtClean="0"/>
              <a:t>2023/2/20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EAB15-509D-4998-9623-B7641718C5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2897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BCF14-3B46-4DE2-B4BC-BA7A9D5946D6}" type="datetimeFigureOut">
              <a:rPr kumimoji="1" lang="ja-JP" altLang="en-US" smtClean="0"/>
              <a:t>2023/2/20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EAB15-509D-4998-9623-B7641718C5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5840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BCF14-3B46-4DE2-B4BC-BA7A9D5946D6}" type="datetimeFigureOut">
              <a:rPr kumimoji="1" lang="ja-JP" altLang="en-US" smtClean="0"/>
              <a:t>2023/2/20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EAB15-509D-4998-9623-B7641718C5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7873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BCF14-3B46-4DE2-B4BC-BA7A9D5946D6}" type="datetimeFigureOut">
              <a:rPr kumimoji="1" lang="ja-JP" altLang="en-US" smtClean="0"/>
              <a:t>2023/2/20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EAB15-509D-4998-9623-B7641718C5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3877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BCF14-3B46-4DE2-B4BC-BA7A9D5946D6}" type="datetimeFigureOut">
              <a:rPr kumimoji="1" lang="ja-JP" altLang="en-US" smtClean="0"/>
              <a:t>2023/2/20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EAB15-509D-4998-9623-B7641718C5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427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FBCF14-3B46-4DE2-B4BC-BA7A9D5946D6}" type="datetimeFigureOut">
              <a:rPr kumimoji="1" lang="ja-JP" altLang="en-US" smtClean="0"/>
              <a:t>2023/2/20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2EAB15-509D-4998-9623-B7641718C5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6356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雲 25"/>
          <p:cNvSpPr/>
          <p:nvPr/>
        </p:nvSpPr>
        <p:spPr>
          <a:xfrm>
            <a:off x="3068961" y="3672718"/>
            <a:ext cx="3672407" cy="3389160"/>
          </a:xfrm>
          <a:prstGeom prst="cloud">
            <a:avLst/>
          </a:prstGeom>
          <a:noFill/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88640" y="1187624"/>
            <a:ext cx="6475330" cy="1214844"/>
          </a:xfrm>
          <a:ln w="9525">
            <a:solidFill>
              <a:schemeClr val="tx1"/>
            </a:solidFill>
            <a:prstDash val="sysDot"/>
          </a:ln>
        </p:spPr>
        <p:txBody>
          <a:bodyPr>
            <a:noAutofit/>
          </a:bodyPr>
          <a:lstStyle/>
          <a:p>
            <a:pPr algn="l"/>
            <a:r>
              <a:rPr kumimoji="1"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　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北陸中央病院</a:t>
            </a:r>
            <a:r>
              <a:rPr kumimoji="1"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では、「いつも生活習慣病予防健診を受けているけれど、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一度</a:t>
            </a:r>
            <a:r>
              <a:rPr kumimoji="1"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人間ドックも受けてみたい・・・」という声にお応えして、令和</a:t>
            </a:r>
            <a:r>
              <a:rPr kumimoji="1" lang="en-US" altLang="ja-JP" sz="1200" dirty="0" smtClean="0">
                <a:latin typeface="HG丸ｺﾞｼｯｸM-PRO" pitchFamily="50" charset="-128"/>
                <a:ea typeface="HG丸ｺﾞｼｯｸM-PRO" pitchFamily="50" charset="-128"/>
              </a:rPr>
              <a:t>4</a:t>
            </a:r>
            <a:r>
              <a:rPr kumimoji="1"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年度より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「生活習慣病予防健診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＋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ドックコース」を設定し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ました。</a:t>
            </a:r>
            <a:r>
              <a:rPr lang="en-US" altLang="ja-JP" sz="1200" dirty="0" smtClean="0">
                <a:latin typeface="HG丸ｺﾞｼｯｸM-PRO" pitchFamily="50" charset="-128"/>
                <a:ea typeface="HG丸ｺﾞｼｯｸM-PRO" pitchFamily="50" charset="-128"/>
              </a:rPr>
              <a:t/>
            </a:r>
            <a:br>
              <a:rPr lang="en-US" altLang="ja-JP" sz="1200" dirty="0" smtClean="0">
                <a:latin typeface="HG丸ｺﾞｼｯｸM-PRO" pitchFamily="50" charset="-128"/>
                <a:ea typeface="HG丸ｺﾞｼｯｸM-PRO" pitchFamily="50" charset="-128"/>
              </a:rPr>
            </a:b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　腹部超音波検査や血液検査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など、より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充実した内容で、「生活習慣病予防健診」の補助を使って受診していただけます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。ご希望の方は、オプション検査希望表にてお申し込み下さい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。</a:t>
            </a:r>
            <a:endParaRPr kumimoji="1" lang="ja-JP" altLang="en-US" sz="12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4" name="角丸四角形 3"/>
          <p:cNvSpPr/>
          <p:nvPr/>
        </p:nvSpPr>
        <p:spPr>
          <a:xfrm>
            <a:off x="188640" y="107504"/>
            <a:ext cx="6552728" cy="61671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 smtClean="0"/>
              <a:t>生活習慣病予防健診</a:t>
            </a:r>
            <a:r>
              <a:rPr lang="ja-JP" altLang="en-US" sz="2000" b="1" dirty="0"/>
              <a:t>＋</a:t>
            </a:r>
            <a:r>
              <a:rPr lang="ja-JP" altLang="en-US" sz="2000" b="1" dirty="0" smtClean="0"/>
              <a:t>ドック</a:t>
            </a:r>
            <a:r>
              <a:rPr kumimoji="1" lang="ja-JP" altLang="en-US" sz="2000" b="1" dirty="0" smtClean="0"/>
              <a:t>コースのご案内</a:t>
            </a:r>
            <a:endParaRPr kumimoji="1" lang="ja-JP" altLang="en-US" sz="2000" b="1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642972" y="3631308"/>
            <a:ext cx="4427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b="1" dirty="0" smtClean="0"/>
              <a:t>＋</a:t>
            </a:r>
            <a:endParaRPr kumimoji="1" lang="ja-JP" altLang="en-US" sz="2000" b="1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92756" y="2564722"/>
            <a:ext cx="662349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■　終了時間　</a:t>
            </a:r>
            <a:r>
              <a:rPr lang="ja-JP" altLang="en-US" b="1" dirty="0" smtClean="0"/>
              <a:t>　</a:t>
            </a:r>
            <a:r>
              <a:rPr lang="en-US" altLang="ja-JP" b="1" dirty="0" smtClean="0"/>
              <a:t>13:00</a:t>
            </a:r>
            <a:r>
              <a:rPr lang="ja-JP" altLang="en-US" dirty="0" smtClean="0"/>
              <a:t>　頃　</a:t>
            </a:r>
            <a:r>
              <a:rPr lang="en-US" altLang="ja-JP" sz="1200" dirty="0" smtClean="0"/>
              <a:t>※</a:t>
            </a:r>
            <a:r>
              <a:rPr lang="ja-JP" altLang="en-US" sz="1200" dirty="0" smtClean="0"/>
              <a:t>生活習慣病予防健診と同じ</a:t>
            </a:r>
            <a:endParaRPr lang="en-US" altLang="ja-JP" dirty="0" smtClean="0"/>
          </a:p>
          <a:p>
            <a:endParaRPr lang="en-US" altLang="ja-JP" sz="600" dirty="0" smtClean="0"/>
          </a:p>
          <a:p>
            <a:r>
              <a:rPr lang="ja-JP" altLang="en-US" dirty="0" smtClean="0"/>
              <a:t>■　</a:t>
            </a:r>
            <a:r>
              <a:rPr kumimoji="1" lang="ja-JP" altLang="en-US" dirty="0" smtClean="0"/>
              <a:t>料金　　　　　自己負担額　　最高　　</a:t>
            </a:r>
            <a:r>
              <a:rPr lang="en-US" altLang="ja-JP" b="1" dirty="0" smtClean="0"/>
              <a:t>14 , </a:t>
            </a:r>
            <a:r>
              <a:rPr lang="en-US" altLang="ja-JP" b="1" dirty="0"/>
              <a:t>522</a:t>
            </a:r>
            <a:r>
              <a:rPr kumimoji="1" lang="ja-JP" altLang="en-US" dirty="0" smtClean="0"/>
              <a:t>　円（税込）</a:t>
            </a:r>
            <a:endParaRPr kumimoji="1" lang="en-US" altLang="ja-JP" dirty="0" smtClean="0"/>
          </a:p>
          <a:p>
            <a:endParaRPr lang="en-US" altLang="ja-JP" sz="600" dirty="0"/>
          </a:p>
          <a:p>
            <a:r>
              <a:rPr lang="ja-JP" altLang="en-US" dirty="0" smtClean="0"/>
              <a:t>■　</a:t>
            </a:r>
            <a:r>
              <a:rPr kumimoji="1" lang="ja-JP" altLang="en-US" dirty="0" smtClean="0"/>
              <a:t>検査項目</a:t>
            </a:r>
            <a:endParaRPr kumimoji="1" lang="ja-JP" altLang="en-US" sz="20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99420" y="8350118"/>
            <a:ext cx="59298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b="1" dirty="0" smtClean="0">
                <a:latin typeface="HG丸ｺﾞｼｯｸM-PRO" pitchFamily="50" charset="-128"/>
                <a:ea typeface="HG丸ｺﾞｼｯｸM-PRO" pitchFamily="50" charset="-128"/>
              </a:rPr>
              <a:t>※</a:t>
            </a:r>
            <a:r>
              <a:rPr lang="ja-JP" altLang="en-US" sz="1200" b="1" dirty="0">
                <a:latin typeface="HG丸ｺﾞｼｯｸM-PRO" pitchFamily="50" charset="-128"/>
                <a:ea typeface="HG丸ｺﾞｼｯｸM-PRO" pitchFamily="50" charset="-128"/>
              </a:rPr>
              <a:t> </a:t>
            </a:r>
            <a:r>
              <a:rPr kumimoji="1" lang="ja-JP" altLang="en-US" sz="1200" b="1" dirty="0" smtClean="0">
                <a:latin typeface="HG丸ｺﾞｼｯｸM-PRO" pitchFamily="50" charset="-128"/>
                <a:ea typeface="HG丸ｺﾞｼｯｸM-PRO" pitchFamily="50" charset="-128"/>
              </a:rPr>
              <a:t>乳がん検診、子宮頸がん検診も合わせて受診できます（別途料金がかかります）</a:t>
            </a:r>
            <a:endParaRPr kumimoji="1" lang="ja-JP" altLang="en-US" sz="1200" b="1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-6826" y="724218"/>
            <a:ext cx="6864825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～協会けんぽの補助を</a:t>
            </a:r>
            <a:r>
              <a:rPr lang="ja-JP" altLang="en-US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使って</a:t>
            </a:r>
            <a:r>
              <a:rPr lang="ja-JP" altLang="en-US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、人間ドックを受けてみませんか？～</a:t>
            </a:r>
            <a:endParaRPr lang="ja-JP" altLang="en-US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99420" y="3754419"/>
            <a:ext cx="2299290" cy="27699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200" dirty="0"/>
              <a:t>生活</a:t>
            </a:r>
            <a:r>
              <a:rPr lang="ja-JP" altLang="en-US" sz="1200" dirty="0" smtClean="0"/>
              <a:t>習慣病</a:t>
            </a:r>
            <a:r>
              <a:rPr lang="ja-JP" altLang="en-US" sz="1200" dirty="0"/>
              <a:t>予防健</a:t>
            </a:r>
            <a:r>
              <a:rPr lang="ja-JP" altLang="en-US" sz="1200" dirty="0" smtClean="0"/>
              <a:t>診</a:t>
            </a:r>
            <a:r>
              <a:rPr lang="ja-JP" altLang="en-US" sz="1200" dirty="0"/>
              <a:t>一般項目</a:t>
            </a:r>
            <a:endParaRPr kumimoji="1" lang="en-US" altLang="ja-JP" sz="1200" dirty="0" smtClean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3713053" y="3764650"/>
            <a:ext cx="1192111" cy="338554"/>
          </a:xfrm>
          <a:prstGeom prst="rect">
            <a:avLst/>
          </a:prstGeom>
          <a:solidFill>
            <a:schemeClr val="bg1"/>
          </a:solidFill>
          <a:ln w="3175" cmpd="dbl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600" b="1" dirty="0"/>
              <a:t>ドック</a:t>
            </a:r>
            <a:r>
              <a:rPr lang="ja-JP" altLang="en-US" sz="1600" b="1" dirty="0" smtClean="0"/>
              <a:t>検査</a:t>
            </a:r>
            <a:endParaRPr kumimoji="1" lang="en-US" altLang="ja-JP" sz="1600" b="1" dirty="0" smtClean="0"/>
          </a:p>
        </p:txBody>
      </p:sp>
      <p:grpSp>
        <p:nvGrpSpPr>
          <p:cNvPr id="19" name="グループ化 18"/>
          <p:cNvGrpSpPr/>
          <p:nvPr/>
        </p:nvGrpSpPr>
        <p:grpSpPr>
          <a:xfrm>
            <a:off x="199420" y="4281661"/>
            <a:ext cx="2736303" cy="2171273"/>
            <a:chOff x="3933056" y="3552855"/>
            <a:chExt cx="2736303" cy="2171273"/>
          </a:xfrm>
        </p:grpSpPr>
        <p:sp>
          <p:nvSpPr>
            <p:cNvPr id="20" name="メモ 19"/>
            <p:cNvSpPr/>
            <p:nvPr/>
          </p:nvSpPr>
          <p:spPr>
            <a:xfrm>
              <a:off x="3933056" y="3552855"/>
              <a:ext cx="2736303" cy="2171273"/>
            </a:xfrm>
            <a:prstGeom prst="foldedCorner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21" name="テキスト ボックス 20"/>
            <p:cNvSpPr txBox="1"/>
            <p:nvPr/>
          </p:nvSpPr>
          <p:spPr>
            <a:xfrm>
              <a:off x="4149080" y="3707904"/>
              <a:ext cx="2232248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200" dirty="0" smtClean="0"/>
                <a:t>・身体計測</a:t>
              </a:r>
              <a:endParaRPr kumimoji="1" lang="en-US" altLang="ja-JP" sz="1200" dirty="0" smtClean="0"/>
            </a:p>
            <a:p>
              <a:r>
                <a:rPr lang="ja-JP" altLang="en-US" sz="1200" dirty="0" smtClean="0"/>
                <a:t>・血圧測定</a:t>
              </a:r>
              <a:endParaRPr lang="en-US" altLang="ja-JP" sz="1200" dirty="0" smtClean="0"/>
            </a:p>
            <a:p>
              <a:r>
                <a:rPr kumimoji="1" lang="ja-JP" altLang="en-US" sz="1200" dirty="0" smtClean="0"/>
                <a:t>・尿検査</a:t>
              </a:r>
              <a:endParaRPr kumimoji="1" lang="en-US" altLang="ja-JP" sz="1200" dirty="0" smtClean="0"/>
            </a:p>
            <a:p>
              <a:r>
                <a:rPr lang="ja-JP" altLang="en-US" sz="1200" dirty="0" smtClean="0"/>
                <a:t>・便潜血反応検査</a:t>
              </a:r>
              <a:endParaRPr lang="en-US" altLang="ja-JP" sz="1200" dirty="0" smtClean="0"/>
            </a:p>
            <a:p>
              <a:r>
                <a:rPr kumimoji="1" lang="ja-JP" altLang="en-US" sz="1200" dirty="0" smtClean="0"/>
                <a:t>・血液検査</a:t>
              </a:r>
              <a:endParaRPr kumimoji="1" lang="en-US" altLang="ja-JP" sz="1200" dirty="0" smtClean="0"/>
            </a:p>
            <a:p>
              <a:r>
                <a:rPr lang="ja-JP" altLang="en-US" sz="1200" dirty="0" smtClean="0"/>
                <a:t>・心電図検査</a:t>
              </a:r>
              <a:endParaRPr lang="en-US" altLang="ja-JP" sz="1200" dirty="0" smtClean="0"/>
            </a:p>
            <a:p>
              <a:r>
                <a:rPr kumimoji="1" lang="ja-JP" altLang="en-US" sz="1200" dirty="0" smtClean="0"/>
                <a:t>・胸部レントゲン検査</a:t>
              </a:r>
              <a:endParaRPr kumimoji="1" lang="en-US" altLang="ja-JP" sz="1200" dirty="0" smtClean="0"/>
            </a:p>
            <a:p>
              <a:r>
                <a:rPr lang="ja-JP" altLang="en-US" sz="1200" dirty="0" smtClean="0"/>
                <a:t>・胃部レントゲン検査</a:t>
              </a:r>
              <a:endParaRPr lang="en-US" altLang="ja-JP" sz="1200" dirty="0" smtClean="0"/>
            </a:p>
            <a:p>
              <a:r>
                <a:rPr kumimoji="1" lang="ja-JP" altLang="en-US" sz="1200" dirty="0"/>
                <a:t>　</a:t>
              </a:r>
              <a:r>
                <a:rPr kumimoji="1" lang="ja-JP" altLang="en-US" sz="1200" dirty="0" smtClean="0"/>
                <a:t>　</a:t>
              </a:r>
              <a:r>
                <a:rPr kumimoji="1" lang="en-US" altLang="ja-JP" sz="1050" dirty="0" smtClean="0"/>
                <a:t>※</a:t>
              </a:r>
              <a:r>
                <a:rPr kumimoji="1" lang="ja-JP" altLang="en-US" sz="1050" dirty="0" smtClean="0"/>
                <a:t>胃カメラに変更可能</a:t>
              </a:r>
              <a:endParaRPr kumimoji="1" lang="en-US" altLang="ja-JP" sz="1050" dirty="0" smtClean="0"/>
            </a:p>
            <a:p>
              <a:r>
                <a:rPr lang="ja-JP" altLang="en-US" sz="1200" dirty="0" smtClean="0"/>
                <a:t>・診察</a:t>
              </a:r>
              <a:endParaRPr kumimoji="1" lang="ja-JP" altLang="en-US" sz="1200" dirty="0"/>
            </a:p>
          </p:txBody>
        </p:sp>
      </p:grpSp>
      <p:sp>
        <p:nvSpPr>
          <p:cNvPr id="27" name="テキスト ボックス 26"/>
          <p:cNvSpPr txBox="1"/>
          <p:nvPr/>
        </p:nvSpPr>
        <p:spPr>
          <a:xfrm>
            <a:off x="266038" y="7129948"/>
            <a:ext cx="6397932" cy="861774"/>
          </a:xfrm>
          <a:prstGeom prst="rect">
            <a:avLst/>
          </a:prstGeom>
          <a:noFill/>
          <a:ln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US" altLang="ja-JP" sz="1200" dirty="0" smtClean="0"/>
              <a:t>※</a:t>
            </a:r>
            <a:r>
              <a:rPr lang="ja-JP" altLang="en-US" sz="1200" dirty="0" smtClean="0"/>
              <a:t>参考</a:t>
            </a:r>
            <a:r>
              <a:rPr lang="en-US" altLang="ja-JP" sz="1200" dirty="0" smtClean="0"/>
              <a:t>※</a:t>
            </a:r>
          </a:p>
          <a:p>
            <a:r>
              <a:rPr lang="ja-JP" altLang="en-US" sz="1400" dirty="0" smtClean="0"/>
              <a:t>当院人間ドック通常料金　</a:t>
            </a:r>
            <a:r>
              <a:rPr lang="en-US" altLang="ja-JP" sz="1400" dirty="0" smtClean="0"/>
              <a:t>29,722</a:t>
            </a:r>
            <a:r>
              <a:rPr lang="ja-JP" altLang="en-US" sz="1400" dirty="0" smtClean="0"/>
              <a:t>円　→　</a:t>
            </a:r>
            <a:r>
              <a:rPr lang="ja-JP" altLang="en-US" sz="1200" dirty="0" smtClean="0"/>
              <a:t>生活習慣病予防健診</a:t>
            </a:r>
            <a:r>
              <a:rPr lang="ja-JP" altLang="en-US" sz="1200" dirty="0"/>
              <a:t>＋</a:t>
            </a:r>
            <a:r>
              <a:rPr lang="ja-JP" altLang="en-US" sz="1200" dirty="0" smtClean="0"/>
              <a:t>ドックコースだと</a:t>
            </a:r>
            <a:endParaRPr lang="en-US" altLang="ja-JP" sz="1200" dirty="0"/>
          </a:p>
          <a:p>
            <a:pPr algn="ctr"/>
            <a:r>
              <a:rPr lang="ja-JP" altLang="en-US" sz="1100" dirty="0" smtClean="0"/>
              <a:t>基本料金　最高</a:t>
            </a:r>
            <a:r>
              <a:rPr lang="en-US" altLang="ja-JP" sz="2400" dirty="0" smtClean="0"/>
              <a:t>14,522</a:t>
            </a:r>
            <a:r>
              <a:rPr lang="ja-JP" altLang="en-US" sz="2400" dirty="0" smtClean="0"/>
              <a:t>円！</a:t>
            </a:r>
            <a:endParaRPr lang="en-US" altLang="ja-JP" sz="2400" dirty="0" smtClean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588659" y="4243912"/>
            <a:ext cx="281919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/>
              <a:t>★胃透視→胃カメラ検査変更無料</a:t>
            </a:r>
            <a:endParaRPr kumimoji="1" lang="en-US" altLang="ja-JP" sz="1400" dirty="0" smtClean="0"/>
          </a:p>
          <a:p>
            <a:endParaRPr kumimoji="1" lang="en-US" altLang="ja-JP" sz="1400" dirty="0" smtClean="0"/>
          </a:p>
          <a:p>
            <a:r>
              <a:rPr kumimoji="1" lang="ja-JP" altLang="en-US" sz="1400" dirty="0" smtClean="0"/>
              <a:t>★腹部超音波検査</a:t>
            </a:r>
            <a:endParaRPr kumimoji="1" lang="en-US" altLang="ja-JP" sz="1400" dirty="0" smtClean="0"/>
          </a:p>
          <a:p>
            <a:r>
              <a:rPr lang="ja-JP" altLang="en-US" sz="1400" dirty="0" smtClean="0"/>
              <a:t>　　　　　　＋</a:t>
            </a:r>
            <a:endParaRPr lang="en-US" altLang="ja-JP" sz="1400" dirty="0" smtClean="0"/>
          </a:p>
          <a:p>
            <a:r>
              <a:rPr lang="ja-JP" altLang="en-US" sz="1400" dirty="0" smtClean="0"/>
              <a:t>★血液検査追加項目（</a:t>
            </a:r>
            <a:r>
              <a:rPr lang="en-US" altLang="ja-JP" sz="1400" dirty="0" smtClean="0"/>
              <a:t>HbA1</a:t>
            </a:r>
            <a:r>
              <a:rPr lang="ja-JP" altLang="en-US" sz="1400" dirty="0" smtClean="0"/>
              <a:t>ｃなど）</a:t>
            </a:r>
            <a:endParaRPr lang="en-US" altLang="ja-JP" sz="1400" dirty="0" smtClean="0"/>
          </a:p>
          <a:p>
            <a:r>
              <a:rPr lang="ja-JP" altLang="en-US" sz="1400" dirty="0"/>
              <a:t>　</a:t>
            </a:r>
            <a:r>
              <a:rPr lang="en-US" altLang="ja-JP" sz="1050" dirty="0" smtClean="0"/>
              <a:t>※</a:t>
            </a:r>
            <a:r>
              <a:rPr lang="ja-JP" altLang="en-US" sz="1050" dirty="0" smtClean="0"/>
              <a:t>ドックと同様の項目になっています</a:t>
            </a:r>
            <a:endParaRPr lang="en-US" altLang="ja-JP" sz="1050" dirty="0" smtClean="0"/>
          </a:p>
          <a:p>
            <a:r>
              <a:rPr lang="ja-JP" altLang="en-US" sz="1400" dirty="0" smtClean="0"/>
              <a:t>　　　　　　＋</a:t>
            </a:r>
            <a:endParaRPr lang="en-US" altLang="ja-JP" sz="1400" dirty="0" smtClean="0"/>
          </a:p>
          <a:p>
            <a:r>
              <a:rPr lang="ja-JP" altLang="en-US" sz="1400" dirty="0" smtClean="0"/>
              <a:t>☆</a:t>
            </a:r>
            <a:r>
              <a:rPr lang="en-US" altLang="ja-JP" sz="1400" dirty="0"/>
              <a:t>PSA</a:t>
            </a:r>
            <a:r>
              <a:rPr lang="ja-JP" altLang="en-US" sz="1400" dirty="0" smtClean="0"/>
              <a:t>検査（前立腺）（男性）</a:t>
            </a:r>
            <a:endParaRPr lang="en-US" altLang="ja-JP" sz="1400" dirty="0" smtClean="0"/>
          </a:p>
          <a:p>
            <a:r>
              <a:rPr lang="ja-JP" altLang="en-US" sz="1400" dirty="0"/>
              <a:t>　</a:t>
            </a:r>
            <a:r>
              <a:rPr lang="ja-JP" altLang="en-US" sz="1400" dirty="0" smtClean="0"/>
              <a:t>　　　　　</a:t>
            </a:r>
            <a:r>
              <a:rPr lang="en-US" altLang="ja-JP" sz="1400" dirty="0" smtClean="0"/>
              <a:t>or</a:t>
            </a:r>
          </a:p>
          <a:p>
            <a:r>
              <a:rPr lang="ja-JP" altLang="en-US" sz="1400" dirty="0" smtClean="0"/>
              <a:t>☆骨密度検査（前腕）（女性）</a:t>
            </a:r>
            <a:endParaRPr lang="en-US" altLang="ja-JP" sz="1400" dirty="0" smtClean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415444" y="8642977"/>
            <a:ext cx="63259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1200" dirty="0" smtClean="0"/>
              <a:t>ご予約・お問い合わせはコチラ　→　公立学校共済組合北陸中央病院健康管理センター</a:t>
            </a:r>
            <a:endParaRPr kumimoji="1" lang="en-US" altLang="ja-JP" sz="1200" dirty="0" smtClean="0"/>
          </a:p>
          <a:p>
            <a:pPr algn="r"/>
            <a:r>
              <a:rPr lang="en-US" altLang="ja-JP" sz="1200" dirty="0" smtClean="0"/>
              <a:t>TEL</a:t>
            </a:r>
            <a:r>
              <a:rPr lang="ja-JP" altLang="en-US" sz="1200" dirty="0" smtClean="0"/>
              <a:t>：</a:t>
            </a:r>
            <a:r>
              <a:rPr lang="en-US" altLang="ja-JP" sz="1200" dirty="0" smtClean="0"/>
              <a:t>0766-67-5950</a:t>
            </a:r>
            <a:r>
              <a:rPr lang="ja-JP" altLang="en-US" sz="1200" dirty="0" smtClean="0"/>
              <a:t>　</a:t>
            </a:r>
            <a:r>
              <a:rPr lang="en-US" altLang="ja-JP" sz="1200" dirty="0" smtClean="0"/>
              <a:t>FAX</a:t>
            </a:r>
            <a:r>
              <a:rPr lang="ja-JP" altLang="en-US" sz="1200" dirty="0" smtClean="0"/>
              <a:t>：</a:t>
            </a:r>
            <a:r>
              <a:rPr lang="en-US" altLang="ja-JP" sz="1200" dirty="0" smtClean="0"/>
              <a:t>0766-67-5955</a:t>
            </a:r>
            <a:endParaRPr kumimoji="1"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3901584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tx1"/>
          </a:solidFill>
        </a:ln>
      </a:spPr>
      <a:bodyPr rtlCol="0" anchor="ctr"/>
      <a:lstStyle>
        <a:defPPr algn="ctr">
          <a:defRPr kumimoji="1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479</TotalTime>
  <Words>109</Words>
  <Application>Microsoft Office PowerPoint</Application>
  <PresentationFormat>画面に合わせる (4:3)</PresentationFormat>
  <Paragraphs>39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HGP創英角ｺﾞｼｯｸUB</vt:lpstr>
      <vt:lpstr>HG丸ｺﾞｼｯｸM-PRO</vt:lpstr>
      <vt:lpstr>ＭＳ Ｐゴシック</vt:lpstr>
      <vt:lpstr>Arial</vt:lpstr>
      <vt:lpstr>Calibri</vt:lpstr>
      <vt:lpstr>Office ​​テーマ</vt:lpstr>
      <vt:lpstr>　北陸中央病院では、「いつも生活習慣病予防健診を受けているけれど、一度人間ドックも受けてみたい・・・」という声にお応えして、令和4年度より「生活習慣病予防健診＋ドックコース」を設定しました。 　腹部超音波検査や血液検査など、より充実した内容で、「生活習慣病予防健診」の補助を使って受診していただけます。ご希望の方は、オプション検査希望表にてお申し込み下さい。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当院では、平成28年12月より、「生活習慣病予防健診」と同日に脳検査も実施出来るコースを新たに設定させていただきました。</dc:title>
  <dc:creator>WSE042</dc:creator>
  <cp:lastModifiedBy>WSE401</cp:lastModifiedBy>
  <cp:revision>53</cp:revision>
  <cp:lastPrinted>2022-02-14T08:48:52Z</cp:lastPrinted>
  <dcterms:created xsi:type="dcterms:W3CDTF">2016-10-25T03:21:52Z</dcterms:created>
  <dcterms:modified xsi:type="dcterms:W3CDTF">2023-02-20T02:34:28Z</dcterms:modified>
</cp:coreProperties>
</file>